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sldIdLst>
    <p:sldId id="256" r:id="rId3"/>
    <p:sldId id="288" r:id="rId4"/>
    <p:sldId id="257" r:id="rId5"/>
    <p:sldId id="258" r:id="rId6"/>
    <p:sldId id="259" r:id="rId7"/>
    <p:sldId id="260" r:id="rId8"/>
    <p:sldId id="261" r:id="rId9"/>
    <p:sldId id="262" r:id="rId10"/>
    <p:sldId id="289" r:id="rId11"/>
    <p:sldId id="265" r:id="rId12"/>
    <p:sldId id="266" r:id="rId13"/>
    <p:sldId id="267" r:id="rId14"/>
    <p:sldId id="290" r:id="rId15"/>
    <p:sldId id="291" r:id="rId16"/>
    <p:sldId id="269" r:id="rId17"/>
    <p:sldId id="270" r:id="rId18"/>
    <p:sldId id="271" r:id="rId19"/>
    <p:sldId id="274" r:id="rId20"/>
    <p:sldId id="295" r:id="rId21"/>
    <p:sldId id="292" r:id="rId22"/>
    <p:sldId id="296" r:id="rId23"/>
    <p:sldId id="297" r:id="rId24"/>
    <p:sldId id="298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88549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기본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105D91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/33</a:t>
            </a: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608910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2117" y="1589"/>
            <a:ext cx="1964267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sz="2000" dirty="0" smtClean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10584" y="4267201"/>
            <a:ext cx="12204701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0" lang="ko-KR" altLang="en-US" sz="1800" dirty="0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964267" y="5105400"/>
            <a:ext cx="9516533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sz="2000" dirty="0" smtClean="0"/>
          </a:p>
        </p:txBody>
      </p:sp>
      <p:pic>
        <p:nvPicPr>
          <p:cNvPr id="7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6165850"/>
            <a:ext cx="230293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930400" y="5181600"/>
            <a:ext cx="955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ko-KR" altLang="en-US" sz="1800" dirty="0" err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파이썬</a:t>
            </a:r>
            <a:r>
              <a:rPr lang="ko-KR" altLang="en-US" sz="18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정복</a:t>
            </a:r>
            <a:r>
              <a:rPr lang="en-US" altLang="ko-KR" sz="18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김상형 저</a:t>
            </a:r>
            <a:r>
              <a:rPr lang="en-US" altLang="ko-KR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400" dirty="0" smtClean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00" y="4267201"/>
            <a:ext cx="1016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66003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714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302684" y="93663"/>
            <a:ext cx="822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>
              <a:defRPr/>
            </a:pPr>
            <a:r>
              <a:rPr kumimoji="0" lang="en-US" altLang="ko-KR" sz="2800" dirty="0" smtClean="0">
                <a:solidFill>
                  <a:srgbClr val="660033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 smtClean="0">
              <a:solidFill>
                <a:srgbClr val="660033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351248" y="1016727"/>
            <a:ext cx="11424000" cy="5400000"/>
          </a:xfrm>
          <a:prstGeom prst="roundRect">
            <a:avLst>
              <a:gd name="adj" fmla="val 12994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8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74125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304800" y="931818"/>
            <a:ext cx="115824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/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/>
            </a:lvl3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537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/>
          <a:stretch>
            <a:fillRect/>
          </a:stretch>
        </p:blipFill>
        <p:spPr bwMode="auto">
          <a:xfrm>
            <a:off x="0" y="0"/>
            <a:ext cx="12192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 descr="Light horizontal"/>
          <p:cNvSpPr>
            <a:spLocks noChangeArrowheads="1"/>
          </p:cNvSpPr>
          <p:nvPr/>
        </p:nvSpPr>
        <p:spPr bwMode="gray">
          <a:xfrm>
            <a:off x="2117" y="1589"/>
            <a:ext cx="1964267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sz="2000" dirty="0" smtClean="0"/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invGray">
          <a:xfrm>
            <a:off x="-10584" y="4267201"/>
            <a:ext cx="12204701" cy="11033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0" lang="ko-KR" altLang="en-US" sz="1800" dirty="0"/>
          </a:p>
        </p:txBody>
      </p:sp>
      <p:sp>
        <p:nvSpPr>
          <p:cNvPr id="5" name="AutoShape 11"/>
          <p:cNvSpPr>
            <a:spLocks noChangeArrowheads="1"/>
          </p:cNvSpPr>
          <p:nvPr/>
        </p:nvSpPr>
        <p:spPr bwMode="ltGray">
          <a:xfrm>
            <a:off x="1964267" y="5105400"/>
            <a:ext cx="9516533" cy="533400"/>
          </a:xfrm>
          <a:prstGeom prst="roundRect">
            <a:avLst>
              <a:gd name="adj" fmla="val 16667"/>
            </a:avLst>
          </a:prstGeom>
          <a:solidFill>
            <a:srgbClr val="6600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>
              <a:defRPr/>
            </a:pPr>
            <a:endParaRPr kumimoji="0" lang="ko-KR" altLang="en-US" sz="2000" dirty="0" smtClean="0"/>
          </a:p>
        </p:txBody>
      </p:sp>
      <p:pic>
        <p:nvPicPr>
          <p:cNvPr id="6" name="Picture 32" descr="hanbitmedia logo_RGB_72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67" y="6165850"/>
            <a:ext cx="230293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WordArt 3"/>
          <p:cNvSpPr>
            <a:spLocks noChangeArrowheads="1" noChangeShapeType="1" noTextEdit="1"/>
          </p:cNvSpPr>
          <p:nvPr userDrawn="1"/>
        </p:nvSpPr>
        <p:spPr bwMode="gray">
          <a:xfrm>
            <a:off x="3230884" y="4386945"/>
            <a:ext cx="62992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eaLnBrk="1" latinLnBrk="1" hangingPunct="1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Verdana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Verdana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1930400" y="5181600"/>
            <a:ext cx="9550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r" eaLnBrk="1" latinLnBrk="1" hangingPunct="1">
              <a:defRPr/>
            </a:pPr>
            <a:r>
              <a:rPr lang="ko-KR" altLang="en-US" sz="1800" dirty="0" err="1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파이썬</a:t>
            </a:r>
            <a:r>
              <a:rPr lang="ko-KR" altLang="en-US" sz="18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정복</a:t>
            </a:r>
            <a:r>
              <a:rPr lang="en-US" altLang="ko-KR" sz="18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김상형 저</a:t>
            </a:r>
            <a:r>
              <a:rPr lang="en-US" altLang="ko-KR" sz="1400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)</a:t>
            </a:r>
            <a:endParaRPr lang="ko-KR" altLang="en-US" sz="1400" dirty="0" smtClean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06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70" r:id="rId17"/>
    <p:sldLayoutId id="2147483671" r:id="rId18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17" y="5334000"/>
            <a:ext cx="169968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12699" y="0"/>
            <a:ext cx="317500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 sz="2000" dirty="0" smtClean="0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/>
        </p:nvSpPr>
        <p:spPr bwMode="auto">
          <a:xfrm>
            <a:off x="10871200" y="6627813"/>
            <a:ext cx="101600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1"/>
            <a:fld id="{1CB9C1FC-2D1B-4F4D-B396-2D1B9364962E}" type="slidenum">
              <a:rPr lang="ko-KR" altLang="en-US" sz="11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 latinLnBrk="1"/>
              <a:t>‹#›</a:t>
            </a:fld>
            <a:r>
              <a:rPr lang="en-US" altLang="ko-KR" sz="11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/15</a:t>
            </a: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304800" y="931863"/>
            <a:ext cx="11582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2"/>
            <a:endParaRPr lang="en-US" altLang="ko-KR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302685" y="82551"/>
            <a:ext cx="1007956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 userDrawn="1"/>
        </p:nvSpPr>
        <p:spPr bwMode="gray">
          <a:xfrm>
            <a:off x="-16933" y="342900"/>
            <a:ext cx="8043333" cy="679450"/>
          </a:xfrm>
          <a:custGeom>
            <a:avLst/>
            <a:gdLst>
              <a:gd name="T0" fmla="*/ 0 w 3800"/>
              <a:gd name="T1" fmla="*/ 0 h 428"/>
              <a:gd name="T2" fmla="*/ 2147483647 w 3800"/>
              <a:gd name="T3" fmla="*/ 0 h 428"/>
              <a:gd name="T4" fmla="*/ 2147483647 w 3800"/>
              <a:gd name="T5" fmla="*/ 2147483647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1800"/>
          </a:p>
        </p:txBody>
      </p:sp>
      <p:grpSp>
        <p:nvGrpSpPr>
          <p:cNvPr id="2" name="Group 191"/>
          <p:cNvGrpSpPr>
            <a:grpSpLocks/>
          </p:cNvGrpSpPr>
          <p:nvPr userDrawn="1"/>
        </p:nvGrpSpPr>
        <p:grpSpPr bwMode="auto">
          <a:xfrm>
            <a:off x="301893" y="668709"/>
            <a:ext cx="11567455" cy="131762"/>
            <a:chOff x="192" y="446"/>
            <a:chExt cx="5513" cy="78"/>
          </a:xfrm>
          <a:solidFill>
            <a:srgbClr val="592A03"/>
          </a:solidFill>
        </p:grpSpPr>
        <p:grpSp>
          <p:nvGrpSpPr>
            <p:cNvPr id="3" name="Group 192"/>
            <p:cNvGrpSpPr>
              <a:grpSpLocks/>
            </p:cNvGrpSpPr>
            <p:nvPr/>
          </p:nvGrpSpPr>
          <p:grpSpPr bwMode="auto">
            <a:xfrm>
              <a:off x="192" y="446"/>
              <a:ext cx="5513" cy="78"/>
              <a:chOff x="192" y="446"/>
              <a:chExt cx="5513" cy="78"/>
            </a:xfrm>
            <a:grpFill/>
          </p:grpSpPr>
          <p:sp>
            <p:nvSpPr>
              <p:cNvPr id="27" name="Rectangle 193"/>
              <p:cNvSpPr>
                <a:spLocks noChangeArrowheads="1"/>
              </p:cNvSpPr>
              <p:nvPr/>
            </p:nvSpPr>
            <p:spPr bwMode="gray">
              <a:xfrm>
                <a:off x="192" y="446"/>
                <a:ext cx="1488" cy="78"/>
              </a:xfrm>
              <a:prstGeom prst="rect">
                <a:avLst/>
              </a:prstGeom>
              <a:solidFill>
                <a:srgbClr val="66003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kumimoji="0" lang="ko-KR" altLang="en-US" sz="1800" dirty="0">
                  <a:solidFill>
                    <a:srgbClr val="000000"/>
                  </a:solidFill>
                  <a:latin typeface="Arial" charset="0"/>
                  <a:ea typeface="굴림" charset="-127"/>
                </a:endParaRPr>
              </a:p>
            </p:txBody>
          </p:sp>
          <p:sp>
            <p:nvSpPr>
              <p:cNvPr id="28" name="Line 194"/>
              <p:cNvSpPr>
                <a:spLocks noChangeShapeType="1"/>
              </p:cNvSpPr>
              <p:nvPr/>
            </p:nvSpPr>
            <p:spPr bwMode="gray">
              <a:xfrm>
                <a:off x="192" y="519"/>
                <a:ext cx="5513" cy="0"/>
              </a:xfrm>
              <a:prstGeom prst="line">
                <a:avLst/>
              </a:prstGeom>
              <a:grpFill/>
              <a:ln w="19050">
                <a:solidFill>
                  <a:srgbClr val="660033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1" hangingPunct="1">
                  <a:defRPr/>
                </a:pPr>
                <a:endParaRPr kumimoji="0" lang="ko-KR" altLang="en-US" sz="1800" dirty="0">
                  <a:solidFill>
                    <a:srgbClr val="000000"/>
                  </a:solidFill>
                  <a:latin typeface="Arial" charset="0"/>
                  <a:ea typeface="+mn-ea"/>
                </a:endParaRPr>
              </a:p>
            </p:txBody>
          </p:sp>
        </p:grpSp>
        <p:pic>
          <p:nvPicPr>
            <p:cNvPr id="26" name="Picture 195" descr="Untitled-4 copy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gray">
            <a:xfrm>
              <a:off x="300" y="451"/>
              <a:ext cx="72" cy="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1212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>
          <a:solidFill>
            <a:srgbClr val="660033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200"/>
        </a:spcAft>
        <a:buClr>
          <a:srgbClr val="660033"/>
        </a:buClr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B1AE6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2pPr>
      <a:lvl3pPr marL="809625" indent="-182563" algn="l" rtl="0" eaLnBrk="0" fontAlgn="base" latinLnBrk="1" hangingPunct="0">
        <a:spcBef>
          <a:spcPct val="20000"/>
        </a:spcBef>
        <a:spcAft>
          <a:spcPct val="0"/>
        </a:spcAft>
        <a:buClr>
          <a:srgbClr val="ADB9AD"/>
        </a:buClr>
        <a:buChar char="•"/>
        <a:defRPr sz="14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 err="1" smtClean="0"/>
              <a:t>파이썬이란</a:t>
            </a:r>
            <a:r>
              <a:rPr lang="en-US" altLang="ko-KR" sz="4400" dirty="0"/>
              <a:t>!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8622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75732" y="713523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675733" y="1435442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다운로드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http://www.python.org/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접속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[Downloads]-[Download Python 3.x.x]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클릭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설치 파일인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python-3.x.x.exe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원하는 위치에 저장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797" y="2605572"/>
            <a:ext cx="6943302" cy="38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9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627605" y="15691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627606" y="737610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설치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python-3.x.x.exe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더블클릭 실행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Add Python 3.6 to PATH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체크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&lt;Install Now&gt;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클릭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(&lt;Customize Installation&gt;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버튼으로 설치 폴더 변경 가능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b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설치 진행 → 설치를 마치면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&lt;Close&gt;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클릭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690" y="2312785"/>
            <a:ext cx="6139780" cy="37323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17" y="2111340"/>
            <a:ext cx="5779788" cy="47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2024648" y="4059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024649" y="1127884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실행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윈도의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시작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/>
            </a:r>
            <a:b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</a:b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모든 프로그램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]-[Python 3.6]-[IDLE (Python 3.6 32-bit)]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 선택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693" y="2433029"/>
            <a:ext cx="71818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117558" y="967958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파이썬 실행</a:t>
            </a: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python.exe 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파일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명령행에서 실행할 수도 있음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대화식 모드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명령 내리면 결과 즉시 보여주고 다음 명령 대기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&gt;&gt;&gt;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프롬프트에 파이썬 명령을 입력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ko-KR" altLang="en-US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958" y="3136483"/>
            <a:ext cx="700881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255671" y="34724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0249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68643" y="1070811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IDLE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이용하여 실행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명령행은 각종 부가기능 등 없어 비효율적</a:t>
            </a: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931" y="2013786"/>
            <a:ext cx="7158037" cy="30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2120900" y="49695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0478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99795" y="466123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699796" y="1188042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코드 입력과 실행 예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  <a:p>
            <a:pPr marL="720725" marR="0" lvl="2" indent="-1857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다음에 </a:t>
            </a: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print("Hello, world!")</a:t>
            </a: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입력하고 </a:t>
            </a: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[Enter]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55" y="2538192"/>
            <a:ext cx="81534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892300" y="376640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892301" y="1098559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코드 입력과 실행 예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  <a:p>
            <a:pPr marL="720725" marR="0" lvl="2" indent="-1857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&gt;&gt;&gt; </a:t>
            </a:r>
            <a:r>
              <a:rPr kumimoji="0" lang="ko-KR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다음에 다음 계산식을 입력하고 </a:t>
            </a:r>
            <a:r>
              <a:rPr kumimoji="0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[Enter]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95" y="2358699"/>
            <a:ext cx="7245805" cy="23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844174" y="1961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844175" y="918084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</a:t>
            </a: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IDLE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종료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[File]-[Exit]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 선택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34" y="1908194"/>
            <a:ext cx="7317538" cy="42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3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1455821" y="1040147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메뉴에서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[Options/Configure IDLE]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클릭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1600200" marR="0" lvl="3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옵션 대화상자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1600200" marR="0" lvl="3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글꼴 및 스크립트 자동저장 여부 등 설정</a:t>
            </a:r>
            <a:endParaRPr kumimoji="0" lang="ko-KR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96" y="2179972"/>
            <a:ext cx="718978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1844174" y="1961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</a:rPr>
              <a:t>개발환경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5762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844174" y="1961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</a:rPr>
              <a:t>실행 모드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844174" y="943895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대화식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(Interactive)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모드</a:t>
            </a: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각 명령 입력 즉시 응답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&gt;&gt;&gt;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프롬프트 뒤에 명령 입력하면 바로 결과 나오고 다시 프롬프트 표시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잘못된 명령일 경우 해석기가 실수 알림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각종 복잡한 수식과 조건문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반복문 명령도 실행할 수 있음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74" y="2159920"/>
            <a:ext cx="666273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274" y="4050632"/>
            <a:ext cx="6662738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1627606" y="6533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프로그래밍 언어의 개념과 종류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1627607" y="1375284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프로그래밍 언어의 개념</a:t>
            </a:r>
            <a:endParaRPr kumimoji="0" lang="en-US" altLang="ko-KR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프로그래밍 언어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컴퓨터가 이해하는 말로 컴퓨터에서 작동하는 소프트웨어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엑셀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한글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인터넷 익스플로러 등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만드는 도구</a:t>
            </a: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프로그래머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프로그래밍 언어를 사용해 소프트웨어나 앱을 만드는 사람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96" y="3175484"/>
            <a:ext cx="71342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36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1844174" y="196165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</a:rPr>
              <a:t>실행모드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844174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스크립트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(Script) </a:t>
            </a: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모드</a:t>
            </a: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텍스트 파일에 일련의 명령 작성하여 한꺼번에 순차적으로 실행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스크립트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명령어 작성해 놓은 텍스트 파일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IDLE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내장 편집기 사용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1600200" marR="0" lvl="3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입력 후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[File] – [Save]</a:t>
            </a:r>
          </a:p>
          <a:p>
            <a:pPr marL="1600200" marR="0" lvl="3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[Run] – [Run Module]</a:t>
            </a:r>
          </a:p>
          <a:p>
            <a:pPr marL="2057400" marR="0" lvl="4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»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실행 결과 출력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1600200" marR="0" lvl="3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87" y="2057400"/>
            <a:ext cx="4270375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4038600"/>
            <a:ext cx="70866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677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/>
              <a:t>장에서 만들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1] </a:t>
            </a:r>
            <a:r>
              <a:rPr lang="ko-KR" altLang="en-US" dirty="0"/>
              <a:t>간단 계산기</a:t>
            </a:r>
            <a:endParaRPr lang="en-US" altLang="ko-KR" dirty="0"/>
          </a:p>
          <a:p>
            <a:pPr lvl="1"/>
            <a:r>
              <a:rPr lang="ko-KR" altLang="en-US" dirty="0"/>
              <a:t>숫자를 </a:t>
            </a:r>
            <a:r>
              <a:rPr lang="en-US" altLang="ko-KR" dirty="0"/>
              <a:t>2</a:t>
            </a:r>
            <a:r>
              <a:rPr lang="ko-KR" altLang="en-US" dirty="0"/>
              <a:t>개 입력해 더하기</a:t>
            </a:r>
            <a:r>
              <a:rPr lang="en-US" altLang="ko-KR" dirty="0"/>
              <a:t>, </a:t>
            </a:r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등을 계산하는 아주 기본적인 기능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808820"/>
            <a:ext cx="7485008" cy="230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5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프로그램의 기본 기능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필요한 변수 준비</a:t>
            </a:r>
            <a:endParaRPr lang="en-US" altLang="ko-KR" dirty="0"/>
          </a:p>
          <a:p>
            <a:pPr lvl="1"/>
            <a:r>
              <a:rPr lang="en-US" altLang="ko-KR" dirty="0"/>
              <a:t>= </a:t>
            </a:r>
            <a:r>
              <a:rPr lang="ko-KR" altLang="en-US" dirty="0"/>
              <a:t>기호는 같다는 의미가 아니라 ‘오른쪽의 것을 왼쪽으로 넣어라’는 의미의 대입 연산자</a:t>
            </a:r>
            <a:endParaRPr lang="en-US" altLang="ko-KR" dirty="0"/>
          </a:p>
          <a:p>
            <a:pPr lvl="1"/>
            <a:r>
              <a:rPr lang="en-US" altLang="ko-KR" dirty="0"/>
              <a:t>a=100</a:t>
            </a:r>
            <a:r>
              <a:rPr lang="ko-KR" altLang="en-US" dirty="0"/>
              <a:t>은 </a:t>
            </a:r>
            <a:r>
              <a:rPr lang="en-US" altLang="ko-KR" dirty="0"/>
              <a:t>a ← 100</a:t>
            </a:r>
            <a:r>
              <a:rPr lang="ko-KR" altLang="en-US" dirty="0"/>
              <a:t>과 같은 개념</a:t>
            </a:r>
            <a:endParaRPr lang="en-US" altLang="ko-KR" dirty="0"/>
          </a:p>
          <a:p>
            <a:pPr lvl="1"/>
            <a:r>
              <a:rPr lang="ko-KR" altLang="en-US" dirty="0"/>
              <a:t>내부적으로는 </a:t>
            </a:r>
            <a:r>
              <a:rPr lang="en-US" altLang="ko-KR" dirty="0"/>
              <a:t>a 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그릇이 생겨 </a:t>
            </a:r>
            <a:r>
              <a:rPr lang="en-US" altLang="ko-KR" dirty="0"/>
              <a:t>a </a:t>
            </a:r>
            <a:r>
              <a:rPr lang="ko-KR" altLang="en-US" dirty="0"/>
              <a:t>그릇에는 </a:t>
            </a:r>
            <a:r>
              <a:rPr lang="en-US" altLang="ko-KR" dirty="0"/>
              <a:t>100</a:t>
            </a:r>
            <a:r>
              <a:rPr lang="ko-KR" altLang="en-US" dirty="0"/>
              <a:t>이</a:t>
            </a:r>
            <a:r>
              <a:rPr lang="en-US" altLang="ko-KR" dirty="0"/>
              <a:t>, b </a:t>
            </a:r>
            <a:r>
              <a:rPr lang="ko-KR" altLang="en-US" dirty="0"/>
              <a:t>그릇에는 </a:t>
            </a:r>
            <a:r>
              <a:rPr lang="en-US" altLang="ko-KR" dirty="0"/>
              <a:t>50</a:t>
            </a:r>
            <a:r>
              <a:rPr lang="ko-KR" altLang="en-US" dirty="0"/>
              <a:t>이 담긴 상태</a:t>
            </a:r>
            <a:endParaRPr lang="en-US" altLang="ko-KR" dirty="0"/>
          </a:p>
          <a:p>
            <a:pPr marL="357188" lvl="1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→ 프로그래밍 언어에서 그릇과 같은 역할을 하는 것이 바로 변수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676" y="3789158"/>
            <a:ext cx="4320000" cy="1414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18" y="3360682"/>
            <a:ext cx="7003458" cy="24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0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프로그램의 기본 기능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더하기 기능 구현</a:t>
            </a:r>
            <a:endParaRPr lang="en-US" altLang="ko-KR" dirty="0"/>
          </a:p>
          <a:p>
            <a:pPr lvl="1"/>
            <a:r>
              <a:rPr lang="en-US" altLang="ko-KR" dirty="0"/>
              <a:t>a </a:t>
            </a:r>
            <a:r>
              <a:rPr lang="ko-KR" altLang="en-US" dirty="0"/>
              <a:t>그릇의 </a:t>
            </a:r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b </a:t>
            </a:r>
            <a:r>
              <a:rPr lang="ko-KR" altLang="en-US" dirty="0"/>
              <a:t>그릇의 </a:t>
            </a:r>
            <a:r>
              <a:rPr lang="en-US" altLang="ko-KR" dirty="0"/>
              <a:t>50</a:t>
            </a:r>
            <a:r>
              <a:rPr lang="ko-KR" altLang="en-US" dirty="0"/>
              <a:t>을 합쳐 새로운 </a:t>
            </a:r>
            <a:r>
              <a:rPr lang="en-US" altLang="ko-KR" dirty="0"/>
              <a:t>result </a:t>
            </a:r>
            <a:r>
              <a:rPr lang="ko-KR" altLang="en-US" dirty="0"/>
              <a:t>그릇에 들어간 상태가 됨</a:t>
            </a:r>
            <a:endParaRPr lang="en-US" altLang="ko-KR" dirty="0"/>
          </a:p>
          <a:p>
            <a:pPr lvl="1"/>
            <a:r>
              <a:rPr lang="ko-KR" altLang="en-US" dirty="0"/>
              <a:t>변수는 </a:t>
            </a:r>
            <a:r>
              <a:rPr lang="en-US" altLang="ko-KR" dirty="0"/>
              <a:t>result</a:t>
            </a:r>
            <a:r>
              <a:rPr lang="ko-KR" altLang="en-US" dirty="0"/>
              <a:t>에 값이 들어가더라도 </a:t>
            </a:r>
            <a:r>
              <a:rPr lang="en-US" altLang="ko-KR" dirty="0"/>
              <a:t>a, b</a:t>
            </a:r>
            <a:r>
              <a:rPr lang="ko-KR" altLang="en-US" dirty="0"/>
              <a:t>의 </a:t>
            </a:r>
            <a:r>
              <a:rPr lang="ko-KR" altLang="en-US" dirty="0" err="1"/>
              <a:t>변수값이</a:t>
            </a:r>
            <a:r>
              <a:rPr lang="ko-KR" altLang="en-US" dirty="0"/>
              <a:t> 그대로 남음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7" y="2145250"/>
            <a:ext cx="6165685" cy="22355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11" y="2399167"/>
            <a:ext cx="3960000" cy="29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14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프로그램의 기본 기능 구현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더한 결과 출력</a:t>
            </a:r>
            <a:endParaRPr lang="en-US" altLang="ko-KR" dirty="0"/>
          </a:p>
          <a:p>
            <a:pPr lvl="1"/>
            <a:r>
              <a:rPr lang="en-US" altLang="ko-KR" dirty="0"/>
              <a:t>result </a:t>
            </a:r>
            <a:r>
              <a:rPr lang="ko-KR" altLang="en-US" dirty="0"/>
              <a:t>그릇의 내용만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result </a:t>
            </a:r>
            <a:r>
              <a:rPr lang="ko-KR" altLang="en-US" dirty="0"/>
              <a:t>그릇의 내용과 계산식도 출력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8" y="4571130"/>
            <a:ext cx="5825223" cy="20937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98" y="2572168"/>
            <a:ext cx="3600000" cy="2654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85" y="1739502"/>
            <a:ext cx="5220580" cy="18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빼기</a:t>
            </a:r>
            <a:r>
              <a:rPr lang="en-US" altLang="ko-KR" dirty="0"/>
              <a:t>, </a:t>
            </a:r>
            <a:r>
              <a:rPr lang="ko-KR" altLang="en-US" dirty="0"/>
              <a:t>곱하기</a:t>
            </a:r>
            <a:r>
              <a:rPr lang="en-US" altLang="ko-KR" dirty="0"/>
              <a:t>, </a:t>
            </a:r>
            <a:r>
              <a:rPr lang="ko-KR" altLang="en-US" dirty="0"/>
              <a:t>나누기 기능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6" y="1403775"/>
            <a:ext cx="72866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3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프로그램 저장의 필요성</a:t>
            </a:r>
            <a:endParaRPr lang="en-US" altLang="ko-KR" dirty="0"/>
          </a:p>
          <a:p>
            <a:pPr lvl="1"/>
            <a:r>
              <a:rPr lang="en-US" altLang="ko-KR" dirty="0"/>
              <a:t>IDLE</a:t>
            </a:r>
            <a:r>
              <a:rPr lang="ko-KR" altLang="en-US" dirty="0"/>
              <a:t>을 실행한 후 앞에서 입력한 나누기를 다시 실행</a:t>
            </a:r>
          </a:p>
          <a:p>
            <a:pPr lvl="1"/>
            <a:r>
              <a:rPr lang="ko-KR" altLang="en-US" dirty="0"/>
              <a:t>메모리에 저장된 것은 </a:t>
            </a:r>
            <a:r>
              <a:rPr lang="en-US" altLang="ko-KR" dirty="0"/>
              <a:t>IDLE</a:t>
            </a:r>
            <a:r>
              <a:rPr lang="ko-KR" altLang="en-US" dirty="0"/>
              <a:t>을 종료하면 모두 사라져 오류 발생</a:t>
            </a:r>
            <a:r>
              <a:rPr lang="en-US" altLang="ko-KR" dirty="0"/>
              <a:t>. </a:t>
            </a:r>
            <a:r>
              <a:rPr lang="ko-KR" altLang="en-US" dirty="0"/>
              <a:t>처음부터 다시 입력해야 함</a:t>
            </a:r>
          </a:p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코드는 하드디스크나 </a:t>
            </a:r>
            <a:r>
              <a:rPr lang="en-US" altLang="ko-KR" dirty="0"/>
              <a:t>USB</a:t>
            </a:r>
            <a:r>
              <a:rPr lang="ko-KR" altLang="en-US" dirty="0"/>
              <a:t>에 저장해 놓는 방법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책은 </a:t>
            </a:r>
            <a:r>
              <a:rPr lang="en-US" altLang="ko-KR" dirty="0"/>
              <a:t>C </a:t>
            </a:r>
            <a:r>
              <a:rPr lang="ko-KR" altLang="en-US" dirty="0"/>
              <a:t>드라이브</a:t>
            </a:r>
            <a:r>
              <a:rPr lang="en-US" altLang="ko-KR" dirty="0"/>
              <a:t>(C:\) </a:t>
            </a:r>
            <a:r>
              <a:rPr lang="ko-KR" altLang="en-US" dirty="0"/>
              <a:t>바로 아래에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CookPython</a:t>
            </a:r>
            <a:r>
              <a:rPr lang="en-US" altLang="ko-KR" dirty="0"/>
              <a:t> </a:t>
            </a:r>
            <a:r>
              <a:rPr lang="ko-KR" altLang="en-US" dirty="0"/>
              <a:t>폴더를 만들어 사용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35" y="2258870"/>
            <a:ext cx="6553200" cy="25828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267" y="2952665"/>
            <a:ext cx="3137719" cy="37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39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저장</a:t>
            </a:r>
            <a:r>
              <a:rPr lang="en-US" altLang="ko-KR" dirty="0"/>
              <a:t>(1)</a:t>
            </a:r>
          </a:p>
          <a:p>
            <a:pPr lvl="1"/>
            <a:r>
              <a:rPr lang="ko-KR" altLang="en-US" dirty="0"/>
              <a:t>코드가 수십 줄인 경우는 스크립트 모드 사용</a:t>
            </a:r>
            <a:r>
              <a:rPr lang="en-US" altLang="ko-KR" dirty="0"/>
              <a:t>(IDLE</a:t>
            </a:r>
            <a:r>
              <a:rPr lang="ko-KR" altLang="en-US" dirty="0"/>
              <a:t>에서 </a:t>
            </a:r>
            <a:r>
              <a:rPr lang="en-US" altLang="ko-KR" dirty="0"/>
              <a:t>[File]-[New File] </a:t>
            </a:r>
            <a:r>
              <a:rPr lang="ko-KR" altLang="en-US" dirty="0"/>
              <a:t>메뉴 선택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메모장 같은 창인 스크립트 모드에서 코드를 여러 줄 입력 가능</a:t>
            </a:r>
            <a:r>
              <a:rPr lang="en-US" altLang="ko-KR" dirty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실행은 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566" y="1943835"/>
            <a:ext cx="70389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저장</a:t>
            </a:r>
            <a:r>
              <a:rPr lang="en-US" altLang="ko-KR" dirty="0"/>
              <a:t>(2)</a:t>
            </a:r>
          </a:p>
          <a:p>
            <a:pPr lvl="1"/>
            <a:r>
              <a:rPr lang="ko-KR" altLang="en-US" dirty="0"/>
              <a:t>스크립트 모드에서 </a:t>
            </a:r>
            <a:r>
              <a:rPr lang="en-US" altLang="ko-KR" dirty="0"/>
              <a:t>[File]-[Save] </a:t>
            </a:r>
            <a:r>
              <a:rPr lang="ko-KR" altLang="en-US" dirty="0"/>
              <a:t>메뉴를 선택해 </a:t>
            </a:r>
            <a:r>
              <a:rPr lang="en-US" altLang="ko-KR" dirty="0"/>
              <a:t>C:\CookPython\ </a:t>
            </a:r>
            <a:r>
              <a:rPr lang="ko-KR" altLang="en-US" dirty="0"/>
              <a:t>폴더에 </a:t>
            </a:r>
            <a:r>
              <a:rPr lang="en-US" altLang="ko-KR" dirty="0"/>
              <a:t>Code02-01 </a:t>
            </a:r>
            <a:r>
              <a:rPr lang="ko-KR" altLang="en-US" dirty="0"/>
              <a:t>이름으로 저장</a:t>
            </a:r>
            <a:r>
              <a:rPr lang="en-US" altLang="ko-KR" dirty="0"/>
              <a:t>(</a:t>
            </a:r>
            <a:r>
              <a:rPr lang="ko-KR" altLang="en-US" dirty="0"/>
              <a:t>확장명 *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가 자동으로 붙음</a:t>
            </a:r>
            <a:r>
              <a:rPr lang="en-US" altLang="ko-KR" dirty="0"/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1855090"/>
            <a:ext cx="7499700" cy="48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실행</a:t>
            </a:r>
            <a:endParaRPr lang="en-US" altLang="ko-KR" dirty="0"/>
          </a:p>
          <a:p>
            <a:pPr lvl="1"/>
            <a:r>
              <a:rPr lang="ko-KR" altLang="en-US" dirty="0"/>
              <a:t>스크립트 모드에서 </a:t>
            </a:r>
            <a:r>
              <a:rPr lang="en-US" altLang="ko-KR" dirty="0"/>
              <a:t>[Run]-[Run Module] </a:t>
            </a:r>
            <a:r>
              <a:rPr lang="ko-KR" altLang="en-US" dirty="0"/>
              <a:t>메뉴 선택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[F5])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0" dirty="0" err="1"/>
              <a:t>파이썬</a:t>
            </a:r>
            <a:r>
              <a:rPr lang="ko-KR" altLang="en-US" b="0" dirty="0"/>
              <a:t> 코드를 파일 탐색기에서 바로 실행하는 방법은 교재 </a:t>
            </a:r>
            <a:r>
              <a:rPr lang="en-US" altLang="ko-KR" b="0" dirty="0"/>
              <a:t>41</a:t>
            </a:r>
            <a:r>
              <a:rPr lang="ko-KR" altLang="en-US" b="0" dirty="0"/>
              <a:t>쪽의 </a:t>
            </a:r>
            <a:r>
              <a:rPr lang="en-US" altLang="ko-KR" dirty="0"/>
              <a:t>[</a:t>
            </a:r>
            <a:r>
              <a:rPr lang="ko-KR" altLang="en-US" dirty="0"/>
              <a:t>여기서 잠깐</a:t>
            </a:r>
            <a:r>
              <a:rPr lang="en-US" altLang="ko-KR" dirty="0"/>
              <a:t>] </a:t>
            </a:r>
            <a:r>
              <a:rPr lang="ko-KR" altLang="en-US" dirty="0"/>
              <a:t>참고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583796"/>
            <a:ext cx="6845332" cy="3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16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491916" y="992021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프로그래밍 언어</a:t>
            </a:r>
            <a:endParaRPr kumimoji="0" lang="en-US" altLang="ko-KR" sz="24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프로그램 작성하는 도구의 일종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컴파일 언어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모든 명령을 일괄 번역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실행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속도 빠른 반면 구조 복잡함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인터프리터 언어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명령어 만날 때마다 즉시 번역하여 실행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속도 느리지만 단순하고 쉬움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16" y="4595896"/>
            <a:ext cx="387826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066" y="4595896"/>
            <a:ext cx="39306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967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열기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/>
              <a:t>IDLE</a:t>
            </a:r>
            <a:r>
              <a:rPr lang="ko-KR" altLang="en-US" dirty="0"/>
              <a:t>에서 </a:t>
            </a:r>
            <a:r>
              <a:rPr lang="en-US" altLang="ko-KR" dirty="0"/>
              <a:t>[File]-[Open] </a:t>
            </a:r>
            <a:r>
              <a:rPr lang="ko-KR" altLang="en-US" dirty="0"/>
              <a:t>메뉴를 선택한 후 </a:t>
            </a:r>
            <a:r>
              <a:rPr lang="en-US" altLang="ko-KR" dirty="0"/>
              <a:t>Code02-01.py </a:t>
            </a:r>
            <a:r>
              <a:rPr lang="ko-KR" altLang="en-US" dirty="0"/>
              <a:t>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247" y="1538791"/>
            <a:ext cx="6913607" cy="469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6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열기</a:t>
            </a:r>
            <a:r>
              <a:rPr lang="en-US" altLang="ko-KR" dirty="0"/>
              <a:t>(2)</a:t>
            </a:r>
          </a:p>
          <a:p>
            <a:pPr lvl="1"/>
            <a:r>
              <a:rPr lang="en-US" altLang="ko-KR" dirty="0"/>
              <a:t>IDLE</a:t>
            </a:r>
            <a:r>
              <a:rPr lang="ko-KR" altLang="en-US" dirty="0"/>
              <a:t>에서 </a:t>
            </a:r>
            <a:r>
              <a:rPr lang="en-US" altLang="ko-KR" dirty="0"/>
              <a:t>[File]-[Open] </a:t>
            </a:r>
            <a:r>
              <a:rPr lang="ko-KR" altLang="en-US" dirty="0"/>
              <a:t>메뉴를 선택한 후 </a:t>
            </a:r>
            <a:r>
              <a:rPr lang="en-US" altLang="ko-KR" dirty="0"/>
              <a:t>Code02-01.py </a:t>
            </a:r>
            <a:r>
              <a:rPr lang="ko-KR" altLang="en-US" dirty="0"/>
              <a:t>열어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값을 </a:t>
            </a:r>
            <a:r>
              <a:rPr lang="en-US" altLang="ko-KR" dirty="0"/>
              <a:t>300</a:t>
            </a:r>
            <a:r>
              <a:rPr lang="ko-KR" altLang="en-US" dirty="0"/>
              <a:t>과 </a:t>
            </a:r>
            <a:r>
              <a:rPr lang="en-US" altLang="ko-KR" dirty="0"/>
              <a:t>200</a:t>
            </a:r>
            <a:r>
              <a:rPr lang="ko-KR" altLang="en-US" dirty="0"/>
              <a:t>으로 수정한 후 </a:t>
            </a:r>
            <a:r>
              <a:rPr lang="en-US" altLang="ko-KR" dirty="0"/>
              <a:t>[File]-[Save] </a:t>
            </a:r>
            <a:r>
              <a:rPr lang="ko-KR" altLang="en-US" dirty="0"/>
              <a:t>메뉴 선택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[Ctrl] + [S])</a:t>
            </a:r>
            <a:r>
              <a:rPr lang="ko-KR" altLang="en-US" dirty="0"/>
              <a:t>해 저장 후 </a:t>
            </a:r>
            <a:r>
              <a:rPr lang="en-US" altLang="ko-KR" dirty="0"/>
              <a:t>[Run]-[Run Module] </a:t>
            </a:r>
            <a:r>
              <a:rPr lang="ko-KR" altLang="en-US" dirty="0"/>
              <a:t>메뉴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/>
              <a:t>[F5])</a:t>
            </a:r>
            <a:r>
              <a:rPr lang="ko-KR" altLang="en-US" dirty="0"/>
              <a:t>로 다시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84" y="2251237"/>
            <a:ext cx="6845332" cy="37056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20" y="4014789"/>
            <a:ext cx="7524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2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저장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긴 프로그램을 </a:t>
            </a:r>
            <a:r>
              <a:rPr lang="ko-KR" altLang="en-US" dirty="0" err="1"/>
              <a:t>코딩하는</a:t>
            </a:r>
            <a:r>
              <a:rPr lang="ko-KR" altLang="en-US" dirty="0"/>
              <a:t> 순서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51" y="1364786"/>
            <a:ext cx="82010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9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파일 만들어 저장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과 </a:t>
            </a:r>
            <a:r>
              <a:rPr lang="en-US" altLang="ko-KR" dirty="0"/>
              <a:t>50</a:t>
            </a:r>
            <a:r>
              <a:rPr lang="ko-KR" altLang="en-US" dirty="0"/>
              <a:t>을 고정적으로 계산하는 것이 아니라 직접 입력한 두 숫자의 사칙 연산을 수행하도록 프로그램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대화형 모드에서 </a:t>
            </a:r>
            <a:r>
              <a:rPr lang="en-US" altLang="ko-KR" dirty="0"/>
              <a:t>[File]-[New File] </a:t>
            </a:r>
            <a:r>
              <a:rPr lang="ko-KR" altLang="en-US" dirty="0"/>
              <a:t>메뉴를 선택해 새 파일을 연 후 스크립트 모드에서 </a:t>
            </a:r>
            <a:r>
              <a:rPr lang="en-US" altLang="ko-KR" dirty="0"/>
              <a:t>[File]-[Save] </a:t>
            </a:r>
            <a:r>
              <a:rPr lang="ko-KR" altLang="en-US" dirty="0"/>
              <a:t>메뉴를 선택해 </a:t>
            </a:r>
            <a:r>
              <a:rPr lang="en-US" altLang="ko-KR" dirty="0"/>
              <a:t>C:\CookPython\Code02-02.py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76431"/>
          <a:stretch/>
        </p:blipFill>
        <p:spPr>
          <a:xfrm>
            <a:off x="2045550" y="1853826"/>
            <a:ext cx="7200900" cy="9451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24" t="25450" r="46251" b="-1"/>
          <a:stretch/>
        </p:blipFill>
        <p:spPr>
          <a:xfrm>
            <a:off x="6884018" y="1673582"/>
            <a:ext cx="3240000" cy="253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1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1" y="1901338"/>
            <a:ext cx="7155795" cy="488885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함수를 사용해 값 입력</a:t>
            </a:r>
            <a:endParaRPr lang="en-US" altLang="ko-KR" dirty="0"/>
          </a:p>
          <a:p>
            <a:pPr lvl="1"/>
            <a:r>
              <a:rPr lang="en-US" altLang="ko-KR" dirty="0"/>
              <a:t>Code02-01.py</a:t>
            </a:r>
            <a:r>
              <a:rPr lang="ko-KR" altLang="en-US" dirty="0"/>
              <a:t>의 </a:t>
            </a:r>
            <a:r>
              <a:rPr lang="en-US" altLang="ko-KR" dirty="0"/>
              <a:t>1~2</a:t>
            </a:r>
            <a:r>
              <a:rPr lang="ko-KR" altLang="en-US" dirty="0"/>
              <a:t>행을 </a:t>
            </a:r>
            <a:r>
              <a:rPr lang="en-US" altLang="ko-KR" dirty="0"/>
              <a:t>input( ) </a:t>
            </a:r>
            <a:r>
              <a:rPr lang="ko-KR" altLang="en-US" dirty="0"/>
              <a:t>함수를 사용하도록 수정 → </a:t>
            </a:r>
            <a:r>
              <a:rPr lang="en-US" altLang="ko-KR" dirty="0"/>
              <a:t>[F5]</a:t>
            </a:r>
            <a:r>
              <a:rPr lang="ko-KR" altLang="en-US" dirty="0"/>
              <a:t>를 눌러 실행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→ 숫자 하나를 입력하고 </a:t>
            </a:r>
            <a:r>
              <a:rPr lang="en-US" altLang="ko-KR" dirty="0"/>
              <a:t>[Enter]</a:t>
            </a:r>
            <a:r>
              <a:rPr lang="ko-KR" altLang="en-US" dirty="0"/>
              <a:t> →</a:t>
            </a:r>
            <a:r>
              <a:rPr lang="en-US" altLang="ko-KR" dirty="0"/>
              <a:t> </a:t>
            </a:r>
            <a:r>
              <a:rPr lang="ko-KR" altLang="en-US" dirty="0"/>
              <a:t>다시 숫자 하나를 입력하고 </a:t>
            </a:r>
            <a:r>
              <a:rPr lang="en-US" altLang="ko-KR" dirty="0"/>
              <a:t>[Enter]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35961" y="3789041"/>
            <a:ext cx="2835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계산 결과가 틀리거나 오류 발생</a:t>
            </a:r>
            <a:endParaRPr lang="en-US" altLang="ko-KR" sz="1200" dirty="0">
              <a:solidFill>
                <a:srgbClr val="FF0000"/>
              </a:solidFill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input( ) 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함수는 값을 </a:t>
            </a:r>
            <a:r>
              <a:rPr lang="ko-KR" altLang="en-US" sz="1200" dirty="0" err="1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입력받지만</a:t>
            </a:r>
            <a:r>
              <a:rPr lang="ko-KR" altLang="en-US" sz="1200" dirty="0">
                <a:solidFill>
                  <a:srgbClr val="FF0000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 모두 문자열로 취급하기 때문</a:t>
            </a:r>
          </a:p>
        </p:txBody>
      </p:sp>
    </p:spTree>
    <p:extLst>
      <p:ext uri="{BB962C8B-B14F-4D97-AF65-F5344CB8AC3E}">
        <p14:creationId xmlns:p14="http://schemas.microsoft.com/office/powerpoint/2010/main" val="428767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함수를 사용해 정수로 변환</a:t>
            </a:r>
            <a:endParaRPr lang="en-US" altLang="ko-KR" dirty="0"/>
          </a:p>
          <a:p>
            <a:pPr lvl="1"/>
            <a:r>
              <a:rPr lang="ko-KR" altLang="en-US" dirty="0"/>
              <a:t>오른쪽 예처럼 </a:t>
            </a:r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함수를 사용해 정수로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Code02-02.py</a:t>
            </a:r>
            <a:r>
              <a:rPr lang="ko-KR" altLang="en-US" dirty="0"/>
              <a:t>의 </a:t>
            </a:r>
            <a:r>
              <a:rPr lang="en-US" altLang="ko-KR" dirty="0"/>
              <a:t>1~2</a:t>
            </a:r>
            <a:r>
              <a:rPr lang="ko-KR" altLang="en-US" dirty="0"/>
              <a:t>행을 다음과 같이 수정 후 다시 </a:t>
            </a:r>
            <a:r>
              <a:rPr lang="en-US" altLang="ko-KR" dirty="0"/>
              <a:t>[F5]</a:t>
            </a:r>
            <a:r>
              <a:rPr lang="ko-KR" altLang="en-US" dirty="0"/>
              <a:t>를 눌러 실행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55" y="1088740"/>
            <a:ext cx="2914650" cy="838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46" y="2753926"/>
            <a:ext cx="7294203" cy="292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1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/>
              <a:t>프로그램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계산기의 최종 버전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1" y="1268760"/>
            <a:ext cx="7223243" cy="48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1732548" y="979989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파이썬 </a:t>
            </a:r>
            <a:r>
              <a:rPr kumimoji="0" lang="en-US" altLang="ko-KR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(Python)</a:t>
            </a: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1991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년 귀도 반 로섬</a:t>
            </a:r>
            <a:r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(Guido van Rossum)</a:t>
            </a: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이 개발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계속해서 개선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현재는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2.x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세대와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3.x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세대 공존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여러 가지 변형 존재함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특징</a:t>
            </a:r>
            <a:endParaRPr kumimoji="0" lang="en-US" altLang="ko-KR" sz="20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배우거나 사용하기 쉬움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어느 운영체제에서나 사용 가능함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다운로드 비용이 없음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기본 패키지만으로도 각종 작업 처리 가능함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객체지향적이며 클래스 지원함</a:t>
            </a:r>
            <a:endParaRPr kumimoji="0" lang="en-US" altLang="ko-KR" sz="18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marL="809625" marR="0" lvl="2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C </a:t>
            </a: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언어와의 접착성 좋아 혼합 프로그래밍 가능함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48" y="1953126"/>
            <a:ext cx="34845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06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1"/>
          <p:cNvSpPr txBox="1">
            <a:spLocks/>
          </p:cNvSpPr>
          <p:nvPr/>
        </p:nvSpPr>
        <p:spPr bwMode="auto">
          <a:xfrm>
            <a:off x="1564105" y="1143000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v"/>
              <a:tabLst/>
              <a:defRPr sz="24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20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ADB9AD"/>
              </a:buClr>
              <a:buSzTx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marR="0" lvl="1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3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Y견고딕" pitchFamily="18" charset="-127"/>
                <a:ea typeface="HY견고딕" pitchFamily="18" charset="-127"/>
                <a:cs typeface="+mn-cs"/>
              </a:rPr>
              <a:t>활용 분야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Y견고딕" pitchFamily="18" charset="-127"/>
              <a:ea typeface="HY견고딕" pitchFamily="18" charset="-127"/>
              <a:cs typeface="+mn-cs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</a:rPr>
              <a:t>터미널 창의 커맨드 라인</a:t>
            </a: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</a:rPr>
              <a:t>웹을 포함한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GUI (Graphical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User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Interface)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클라이언트 웹</a:t>
            </a: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</a:rPr>
              <a:t>대용량 데이터 처리를 지원하는 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백엔드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서버</a:t>
            </a:r>
          </a:p>
          <a:p>
            <a:pPr lvl="2"/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클라우드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서드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파티에 의해 관리되는 서버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</a:rPr>
              <a:t>모바일 디바이스</a:t>
            </a:r>
          </a:p>
          <a:p>
            <a:pPr lvl="2"/>
            <a:r>
              <a:rPr lang="ko-KR" altLang="en-US" dirty="0" err="1">
                <a:solidFill>
                  <a:srgbClr val="000000"/>
                </a:solidFill>
                <a:latin typeface="+mn-ea"/>
              </a:rPr>
              <a:t>임베디드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디바이스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495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763742" y="1753470"/>
            <a:ext cx="6288923" cy="538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범용적으로 사용하는 고수준 언어이며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읽기 쉽게 설계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모든 컴퓨터 프로그램은 한 번 작성하지만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많은 사람이 코드를 읽고 여러 번 수정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lvl="1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읽기 쉽다는 것은 기억하고 배우기 쉽다는 뜻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즉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코드를 작성하기도 쉬움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다른 인기 있는 언어들과 비교했을 때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금방 실무에 적용할 수 있는 아주 좋은 학습 곡선이 있어서 생산성이 높음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 lvl="1"/>
            <a:r>
              <a:rPr lang="ko-KR" altLang="en-US" dirty="0" smtClean="0">
                <a:latin typeface="+mn-ea"/>
                <a:ea typeface="+mn-ea"/>
              </a:rPr>
              <a:t>코드를 적게 작성하는 </a:t>
            </a:r>
            <a:r>
              <a:rPr lang="ko-KR" altLang="en-US" dirty="0" err="1" smtClean="0">
                <a:latin typeface="+mn-ea"/>
                <a:ea typeface="+mn-ea"/>
              </a:rPr>
              <a:t>파이썬을</a:t>
            </a:r>
            <a:r>
              <a:rPr lang="ko-KR" altLang="en-US" dirty="0" smtClean="0">
                <a:latin typeface="+mn-ea"/>
                <a:ea typeface="+mn-ea"/>
              </a:rPr>
              <a:t> 사용하면 그만큼 생산성이 높아짐</a:t>
            </a:r>
            <a:endParaRPr lang="en-US" altLang="ko-KR" dirty="0" smtClean="0">
              <a:latin typeface="+mn-ea"/>
              <a:ea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387D2-3586-481E-88F6-88E32A9B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344" y="1753471"/>
            <a:ext cx="4505060" cy="3874224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 txBox="1">
            <a:spLocks/>
          </p:cNvSpPr>
          <p:nvPr/>
        </p:nvSpPr>
        <p:spPr>
          <a:xfrm>
            <a:off x="910948" y="1082121"/>
            <a:ext cx="11281052" cy="67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F06436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왜 </a:t>
            </a:r>
            <a:r>
              <a:rPr kumimoji="0" lang="ko-KR" altLang="en-US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파이썬인가</a:t>
            </a: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?</a:t>
            </a:r>
            <a:endParaRPr kumimoji="0" lang="ko-Kore-KR" sz="3000" b="1" i="0" u="none" strike="noStrike" kern="1200" cap="none" spc="0" normalizeH="0" baseline="0" noProof="0" dirty="0">
              <a:ln>
                <a:noFill/>
              </a:ln>
              <a:solidFill>
                <a:srgbClr val="F06436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496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 txBox="1">
            <a:spLocks/>
          </p:cNvSpPr>
          <p:nvPr/>
        </p:nvSpPr>
        <p:spPr>
          <a:xfrm>
            <a:off x="1690172" y="625315"/>
            <a:ext cx="11281052" cy="67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F06436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상황에 따른 </a:t>
            </a:r>
            <a:r>
              <a:rPr kumimoji="0" lang="ko-KR" altLang="en-US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파이썬</a:t>
            </a:r>
            <a:endParaRPr kumimoji="0" lang="ko-Kore-KR" sz="3000" b="1" i="0" u="none" strike="noStrike" kern="1200" cap="none" spc="0" normalizeH="0" baseline="0" noProof="0" dirty="0">
              <a:ln>
                <a:noFill/>
              </a:ln>
              <a:solidFill>
                <a:srgbClr val="F06436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602985" y="1471499"/>
            <a:ext cx="11025047" cy="538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모든 상황에서 가장 적합한 언어는 아님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기본적으로 모든 컴퓨터에 설치되어 있지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않음파이썬은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애플리케이션 대부분에서 충분히 빠르지만 그렇지 않은 경우도 있음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프로그램이 계산 작업을 많이 한다면 일반적으로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C, C++,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자바로 작성한 프로그램은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파이썬으로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작성한 프로그램보다 빠름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(CPU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바운드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수행하는 계산 작업은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CPU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속도에 의해 결정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파이썬의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솔루션 몇 가지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때로는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알고리즘을 단계적으로 개선해나가는 것이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의 비효율적인 알고리즘을 그냥 사용하는 것보다 나을 수도 있음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파이썬은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생산성이 뛰어나므로 여러 가지 대안을 실험하며 개선 가능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많은 애플리케이션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특히 웹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에서 프로그램은 어떤 서버로부터 응답을 기다리는 동안 아무것도 하지 않는 것처럼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CPU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가 전혀 개입하지 않는 조건에서 종단간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전송시간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차이가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좁혀짐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파이썬의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표준 인터프리터는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로 작성되었고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로 확장할 수 있음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인터프리터는 점점 빨라지고 있음</a:t>
            </a:r>
            <a:endParaRPr lang="en-US" altLang="ko-KR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파이썬이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사용자의 요구를 충족하지 못한다고 가정할 경우 일반적인 대안으로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C, C++,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자바가 될 수 있음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또한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파이썬처럼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느껴지지만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C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처럼 동작하는 </a:t>
            </a:r>
            <a:r>
              <a:rPr lang="en-US" altLang="ko-KR" dirty="0" smtClean="0">
                <a:solidFill>
                  <a:srgbClr val="000000"/>
                </a:solidFill>
                <a:latin typeface="+mn-ea"/>
                <a:ea typeface="+mn-ea"/>
              </a:rPr>
              <a:t>Go(http://golang.org)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와 </a:t>
            </a:r>
            <a:r>
              <a:rPr lang="ko-KR" altLang="en-US" dirty="0" err="1" smtClean="0">
                <a:solidFill>
                  <a:srgbClr val="000000"/>
                </a:solidFill>
                <a:latin typeface="+mn-ea"/>
                <a:ea typeface="+mn-ea"/>
              </a:rPr>
              <a:t>러스트를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ea typeface="+mn-ea"/>
              </a:rPr>
              <a:t> 고려해볼 수도 있음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130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 txBox="1">
            <a:spLocks/>
          </p:cNvSpPr>
          <p:nvPr/>
        </p:nvSpPr>
        <p:spPr>
          <a:xfrm>
            <a:off x="1666110" y="661409"/>
            <a:ext cx="11281052" cy="671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rgbClr val="F06436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파이썬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2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와 </a:t>
            </a:r>
            <a:r>
              <a:rPr kumimoji="0" lang="ko-KR" altLang="en-US" sz="3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파이썬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 </a:t>
            </a:r>
            <a:r>
              <a:rPr kumimoji="0" lang="en-US" altLang="ko-KR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06436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j-cs"/>
              </a:rPr>
              <a:t>3</a:t>
            </a:r>
            <a:endParaRPr kumimoji="0" lang="ko-Kore-KR" sz="3000" b="1" i="0" u="none" strike="noStrike" kern="1200" cap="none" spc="0" normalizeH="0" baseline="0" noProof="0" dirty="0">
              <a:ln>
                <a:noFill/>
              </a:ln>
              <a:solidFill>
                <a:srgbClr val="F06436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 txBox="1">
            <a:spLocks/>
          </p:cNvSpPr>
          <p:nvPr/>
        </p:nvSpPr>
        <p:spPr>
          <a:xfrm>
            <a:off x="1666110" y="1368459"/>
            <a:ext cx="11025047" cy="538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파이썬의 두 버전 중에서 하나를 선택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 lvl="1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리눅스나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macOS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는 기본으로 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가 설치되어 있어서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어디에서나 쉽게 접할 수 있음</a:t>
            </a:r>
            <a:endParaRPr lang="en-US" altLang="ko-KR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그러나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는 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와 호환되지 않음</a:t>
            </a:r>
            <a:endParaRPr lang="en-US" altLang="ko-KR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의 최종 버전은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2.7</a:t>
            </a:r>
          </a:p>
          <a:p>
            <a:pPr lvl="2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주요 파이썬 패키지는 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의 지원을 중단</a:t>
            </a:r>
            <a:endParaRPr lang="en-US" altLang="ko-KR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따라서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를 선택해야 함</a:t>
            </a:r>
            <a:endParaRPr lang="en-US" altLang="ko-KR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가장 눈에 띄는 변화는 파이썬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print() 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함수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인수와 함께 괄호로 출력</a:t>
            </a:r>
            <a:endParaRPr lang="en-US" altLang="ko-KR" smtClean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가장 중요한 변경 사항은 유니코드</a:t>
            </a:r>
            <a:r>
              <a:rPr lang="en-US" altLang="ko-KR" smtClean="0">
                <a:solidFill>
                  <a:srgbClr val="000000"/>
                </a:solidFill>
                <a:latin typeface="+mn-ea"/>
                <a:ea typeface="+mn-ea"/>
              </a:rPr>
              <a:t>(Unicode) </a:t>
            </a:r>
            <a:r>
              <a:rPr lang="ko-KR" altLang="en-US" smtClean="0">
                <a:solidFill>
                  <a:srgbClr val="000000"/>
                </a:solidFill>
                <a:latin typeface="+mn-ea"/>
                <a:ea typeface="+mn-ea"/>
              </a:rPr>
              <a:t>문자 처리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917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543384" y="737586"/>
            <a:ext cx="7785100" cy="4746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400" b="1" kern="1200" spc="-100" baseline="0">
                <a:solidFill>
                  <a:schemeClr val="bg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10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파이썬</a:t>
            </a:r>
            <a:r>
              <a:rPr kumimoji="0" lang="ko-KR" altLang="en-US" sz="2400" b="1" i="0" u="none" strike="noStrike" kern="1200" cap="none" spc="-10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glow>
                    <a:sysClr val="windowText" lastClr="000000"/>
                  </a:glo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설치와 실행</a:t>
            </a:r>
            <a:endParaRPr kumimoji="0" lang="ko-KR" altLang="en-US" sz="24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>
                <a:glow>
                  <a:sysClr val="windowText" lastClr="000000"/>
                </a:glo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543385" y="1459505"/>
            <a:ext cx="8963994" cy="5669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2619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13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534988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720725" indent="-18573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98525" indent="-1778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077913" indent="-179388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261938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Pct val="13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 다운로드 전 준비 과정</a:t>
            </a: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윈도의 확장명 표시</a:t>
            </a:r>
            <a:r>
              <a:rPr kumimoji="0" lang="en-US" altLang="ko-KR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윈도우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파일 탐색기 실행→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 선택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확장명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체크</a:t>
            </a:r>
          </a:p>
          <a:p>
            <a:pPr marL="534988" marR="0" lvl="1" indent="-177800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4BACC6">
                  <a:lumMod val="50000"/>
                </a:srgb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은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]-[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폴더 및 검색 옵션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메뉴 선택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폴더 옵션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대화상자의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탭 클릭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알려진 파일 형식의 파일 확장명 숨기기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체크 표시 해제 → 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</a:t>
            </a:r>
            <a:r>
              <a:rPr kumimoji="0" lang="en-US" altLang="ko-KR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 </a:t>
            </a:r>
            <a:r>
              <a:rPr kumimoji="0" lang="ko-KR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19" y="3259705"/>
            <a:ext cx="7992380" cy="278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67782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</TotalTime>
  <Words>1402</Words>
  <Application>Microsoft Office PowerPoint</Application>
  <PresentationFormat>와이드스크린</PresentationFormat>
  <Paragraphs>244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52" baseType="lpstr">
      <vt:lpstr>HY강M</vt:lpstr>
      <vt:lpstr>HY견고딕</vt:lpstr>
      <vt:lpstr>HY엽서L</vt:lpstr>
      <vt:lpstr>HY중고딕</vt:lpstr>
      <vt:lpstr>HY헤드라인M</vt:lpstr>
      <vt:lpstr>굴림</vt:lpstr>
      <vt:lpstr>돋움</vt:lpstr>
      <vt:lpstr>맑은 고딕</vt:lpstr>
      <vt:lpstr>시스템 서체</vt:lpstr>
      <vt:lpstr>Arial</vt:lpstr>
      <vt:lpstr>Century Gothic</vt:lpstr>
      <vt:lpstr>Verdana</vt:lpstr>
      <vt:lpstr>Wingdings</vt:lpstr>
      <vt:lpstr>Wingdings 3</vt:lpstr>
      <vt:lpstr>줄기</vt:lpstr>
      <vt:lpstr>2_디자인 사용자 지정</vt:lpstr>
      <vt:lpstr>파이썬 1일차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 장에서 만들 프로그램</vt:lpstr>
      <vt:lpstr>계산기 프로그램의 기본 기능 구현</vt:lpstr>
      <vt:lpstr>계산기 프로그램의 기본 기능 구현</vt:lpstr>
      <vt:lpstr>계산기 프로그램의 기본 기능 구현</vt:lpstr>
      <vt:lpstr>계산기 프로그램 저장</vt:lpstr>
      <vt:lpstr>계산기 프로그램 저장</vt:lpstr>
      <vt:lpstr>계산기 프로그램 저장</vt:lpstr>
      <vt:lpstr>계산기 프로그램 저장</vt:lpstr>
      <vt:lpstr>계산기 프로그램 저장</vt:lpstr>
      <vt:lpstr>계산기 프로그램 저장</vt:lpstr>
      <vt:lpstr>계산기 프로그램 저장</vt:lpstr>
      <vt:lpstr>계산기 프로그램 저장</vt:lpstr>
      <vt:lpstr>계산기 프로그램 확장</vt:lpstr>
      <vt:lpstr>계산기 프로그램 확장</vt:lpstr>
      <vt:lpstr>계산기 프로그램 확장</vt:lpstr>
      <vt:lpstr>계산기 프로그램 확장</vt:lpstr>
    </vt:vector>
  </TitlesOfParts>
  <Company>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1일차</dc:title>
  <dc:creator>1</dc:creator>
  <cp:lastModifiedBy>1</cp:lastModifiedBy>
  <cp:revision>6</cp:revision>
  <dcterms:created xsi:type="dcterms:W3CDTF">2021-07-11T07:22:13Z</dcterms:created>
  <dcterms:modified xsi:type="dcterms:W3CDTF">2021-07-11T09:04:48Z</dcterms:modified>
</cp:coreProperties>
</file>